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39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2" r:id="rId3"/>
    <p:sldId id="282" r:id="rId4"/>
    <p:sldId id="281" r:id="rId5"/>
    <p:sldId id="285" r:id="rId6"/>
    <p:sldId id="271" r:id="rId7"/>
    <p:sldId id="276" r:id="rId8"/>
    <p:sldId id="277" r:id="rId9"/>
    <p:sldId id="267" r:id="rId10"/>
    <p:sldId id="268" r:id="rId11"/>
    <p:sldId id="278" r:id="rId12"/>
    <p:sldId id="272" r:id="rId13"/>
    <p:sldId id="273" r:id="rId14"/>
    <p:sldId id="279" r:id="rId15"/>
    <p:sldId id="286" r:id="rId16"/>
    <p:sldId id="275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0" autoAdjust="0"/>
    <p:restoredTop sz="94660"/>
  </p:normalViewPr>
  <p:slideViewPr>
    <p:cSldViewPr snapToObjects="1" showGuides="1">
      <p:cViewPr varScale="1">
        <p:scale>
          <a:sx n="85" d="100"/>
          <a:sy n="85" d="100"/>
        </p:scale>
        <p:origin x="354" y="96"/>
      </p:cViewPr>
      <p:guideLst>
        <p:guide orient="horz" pos="31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D30242FD-D6F9-3146-BFD3-B9EFA9E8D944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B1F20AF1-E379-FB48-B4E2-DAF9D3B04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92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652F82B4-D073-8745-9F5B-6317C159CAED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9" tIns="46590" rIns="93179" bIns="465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9" tIns="46590" rIns="93179" bIns="465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8E94DD0F-5E40-BA42-9669-69F8ED60B7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42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2000873"/>
            <a:ext cx="9144000" cy="4857127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31000"/>
                </a:schemeClr>
              </a:gs>
              <a:gs pos="51000">
                <a:schemeClr val="bg1">
                  <a:alpha val="3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4/14/10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2400" y="6492875"/>
            <a:ext cx="3657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marL="0" algn="ctr" defTabSz="914400" rtl="0" eaLnBrk="1" latinLnBrk="0" hangingPunct="1">
              <a:defRPr sz="1100" b="1" kern="1200" cap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92875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100" b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algn="ctr"/>
            <a:fld id="{BCF2F499-E122-0A48-B3CF-644B0921D0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21" name="Picture 20" descr="ASUbird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89525" y="6118225"/>
            <a:ext cx="1387475" cy="358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1143000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2667000"/>
            <a:ext cx="5513294" cy="466165"/>
          </a:xfrm>
        </p:spPr>
        <p:txBody>
          <a:bodyPr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cxnSp>
        <p:nvCxnSpPr>
          <p:cNvPr id="25" name="Straight Connector 24"/>
          <p:cNvCxnSpPr/>
          <p:nvPr userDrawn="1"/>
        </p:nvCxnSpPr>
        <p:spPr>
          <a:xfrm rot="10800000">
            <a:off x="3200400" y="3124206"/>
            <a:ext cx="5181600" cy="8960"/>
          </a:xfrm>
          <a:prstGeom prst="line">
            <a:avLst/>
          </a:prstGeom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4876800" y="6544056"/>
            <a:ext cx="1828800" cy="9144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19400" y="1752600"/>
            <a:ext cx="5274270" cy="1078537"/>
          </a:xfrm>
          <a:prstGeom prst="rect">
            <a:avLst/>
          </a:prstGeom>
          <a:effectLst>
            <a:outerShdw dist="25400" dir="16200000">
              <a:schemeClr val="bg1"/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2971800"/>
            <a:ext cx="9144000" cy="38862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31000"/>
                </a:schemeClr>
              </a:gs>
              <a:gs pos="51000">
                <a:schemeClr val="bg1">
                  <a:alpha val="3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695" y="1981200"/>
            <a:ext cx="4520803" cy="9244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371600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858768" cy="5289332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3200400"/>
            <a:ext cx="3657600" cy="2743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57200" y="381000"/>
            <a:ext cx="8229600" cy="118872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schemeClr val="accent1"/>
              </a:solidFill>
            </a:endParaRPr>
          </a:p>
        </p:txBody>
      </p:sp>
      <p:pic>
        <p:nvPicPr>
          <p:cNvPr id="20" name="Picture 19" descr="ASUbird_logo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03925" y="6118225"/>
            <a:ext cx="1387475" cy="358775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5791200" y="6544056"/>
            <a:ext cx="1828800" cy="9144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133600"/>
            <a:ext cx="7874000" cy="3840163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271982" y="693738"/>
            <a:ext cx="1491018" cy="5432425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eaVert" tIns="45720" bIns="45720"/>
          <a:lstStyle>
            <a:lvl1pPr algn="l">
              <a:defRPr>
                <a:noFill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err="1" smtClean="0"/>
              <a:t>stylejjjjjjjjjjjj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93738"/>
            <a:ext cx="5867400" cy="5432425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901023" y="1874841"/>
            <a:ext cx="2133600" cy="365125"/>
          </a:xfrm>
        </p:spPr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646238" y="4846638"/>
            <a:ext cx="3657600" cy="365125"/>
          </a:xfrm>
        </p:spPr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100923" y="541339"/>
            <a:ext cx="533404" cy="365125"/>
          </a:xfrm>
        </p:spPr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ASUbird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149225" y="4857750"/>
            <a:ext cx="1387475" cy="358775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 rot="5400000">
            <a:off x="-605028" y="5024628"/>
            <a:ext cx="1828800" cy="9144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4520281" y="2680976"/>
            <a:ext cx="5685712" cy="1162673"/>
          </a:xfrm>
          <a:prstGeom prst="rect">
            <a:avLst/>
          </a:prstGeom>
          <a:effectLst>
            <a:outerShdw dist="25400" dir="16200000">
              <a:schemeClr val="bg1"/>
            </a:outerShdw>
          </a:effec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93900"/>
            <a:ext cx="9144000" cy="4864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799" y="200959"/>
            <a:ext cx="7797801" cy="132304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057400"/>
            <a:ext cx="3657600" cy="3840163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057400"/>
            <a:ext cx="3657600" cy="3840163"/>
          </a:xfrm>
        </p:spPr>
        <p:txBody>
          <a:bodyPr/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b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4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2004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b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4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2004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971800" y="4397375"/>
            <a:ext cx="3200400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133600"/>
            <a:ext cx="7848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150565"/>
            <a:ext cx="7848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133601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150566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133600"/>
            <a:ext cx="3657600" cy="3840163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133600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150565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133600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150565"/>
            <a:ext cx="3657600" cy="1828800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Advancement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F499-E122-0A48-B3CF-644B0921D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0" y="2000873"/>
            <a:ext cx="9144000" cy="4857127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31000"/>
                </a:schemeClr>
              </a:gs>
              <a:gs pos="51000">
                <a:schemeClr val="bg1">
                  <a:alpha val="31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200959"/>
            <a:ext cx="7797801" cy="132304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0" rIns="91440" bIns="0" rtlCol="0" anchor="b" anchorCtr="0">
            <a:noAutofit/>
          </a:bodyPr>
          <a:lstStyle/>
          <a:p>
            <a:r>
              <a:rPr lang="en-US" dirty="0" smtClean="0"/>
              <a:t>Click to edit Master title style here and </a:t>
            </a:r>
            <a:r>
              <a:rPr lang="en-US" dirty="0" err="1" smtClean="0"/>
              <a:t>herejjjjjj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97800" cy="3840163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4/14/10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76800" y="6492875"/>
            <a:ext cx="3657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marL="0" algn="ctr" defTabSz="914400" rtl="0" eaLnBrk="1" latinLnBrk="0" hangingPunct="1">
              <a:defRPr sz="1100" b="1" kern="1200" cap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University Advancement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92875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100" b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algn="ctr"/>
            <a:fld id="{BCF2F499-E122-0A48-B3CF-644B0921D032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2" name="Picture 11" descr="ASUbird_logo.eps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003925" y="6118225"/>
            <a:ext cx="1387475" cy="35877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791200" y="6544056"/>
            <a:ext cx="1828800" cy="9144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78194" y="978863"/>
            <a:ext cx="5274270" cy="1078537"/>
          </a:xfrm>
          <a:prstGeom prst="rect">
            <a:avLst/>
          </a:prstGeom>
          <a:effectLst>
            <a:outerShdw dist="25400" dir="16200000">
              <a:schemeClr val="bg1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395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6" r:id="rId11"/>
    <p:sldLayoutId id="2147484407" r:id="rId12"/>
    <p:sldLayoutId id="2147484396" r:id="rId13"/>
  </p:sldLayoutIdLst>
  <p:hf sldNum="0" hd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sz="4400" b="0" kern="1200" spc="-150">
          <a:solidFill>
            <a:schemeClr val="tx1"/>
          </a:solidFill>
          <a:effectLst/>
          <a:latin typeface="Times New Roman"/>
          <a:ea typeface="+mj-ea"/>
          <a:cs typeface="Times New Roman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◗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◗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charset="2"/>
        <a:buChar char="◗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ed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Financial Aid Information Night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25015" y="2667000"/>
            <a:ext cx="5284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itstream Vera Serif" panose="02060603050605020204" pitchFamily="18" charset="0"/>
              </a:rPr>
              <a:t>Presented by</a:t>
            </a:r>
          </a:p>
          <a:p>
            <a:pPr algn="ctr"/>
            <a:r>
              <a:rPr lang="en-US" sz="2800" dirty="0" smtClean="0">
                <a:latin typeface="Bitstream Vera Serif" panose="02060603050605020204" pitchFamily="18" charset="0"/>
              </a:rPr>
              <a:t>Appalachian State University</a:t>
            </a:r>
          </a:p>
          <a:p>
            <a:pPr algn="ctr"/>
            <a:r>
              <a:rPr lang="en-US" sz="2800" dirty="0" smtClean="0">
                <a:latin typeface="Bitstream Vera Serif" panose="02060603050605020204" pitchFamily="18" charset="0"/>
              </a:rPr>
              <a:t>Office of Student Financial 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Attendance Example		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989421"/>
              </p:ext>
            </p:extLst>
          </p:nvPr>
        </p:nvGraphicFramePr>
        <p:xfrm>
          <a:off x="685799" y="2209800"/>
          <a:ext cx="5791200" cy="384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2016-2017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Cost of Attendance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for an Undergraduate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Student Living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On-Campus at Appalachian State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University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In-State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Out-of-State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Tuition &amp; Fees (includes book rental)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$7,416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$21,932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Board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$8,119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$8,119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Books and Supplies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$700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$700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Transportation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$1,400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$1,500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Personal and Misc. 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$1,500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$1,500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Loan Fees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$86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$86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$19,221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$33,837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</a:t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97800" cy="36877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your FAFSA is processed, your eligibility for Federal and State Grants and Scholarships and Federal Direct Loans will be determined.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Notification will be sent to the student when awards are available.  This notification may be sent by email to the student’s college email address.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3593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Aid:</a:t>
            </a:r>
            <a:br>
              <a:rPr lang="en-US" dirty="0" smtClean="0"/>
            </a:br>
            <a:r>
              <a:rPr lang="en-US" dirty="0" smtClean="0"/>
              <a:t>Need-Based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2057400"/>
            <a:ext cx="7924800" cy="4343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Eligibility for need-based aid is determined by: EFC and Financial Need.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solidFill>
                  <a:schemeClr val="tx1"/>
                </a:solidFill>
              </a:rPr>
              <a:t>Aid types include: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900" u="sng" dirty="0" smtClean="0">
                <a:solidFill>
                  <a:schemeClr val="tx1"/>
                </a:solidFill>
              </a:rPr>
              <a:t>Federal Programs: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Federal Pell Grant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Federal Supplemental Educational Opportunity Grant (FSEOG)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Federal Direct Subsidized Student Loan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Federal Perkins Loan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900" u="sng" dirty="0" smtClean="0">
                <a:solidFill>
                  <a:schemeClr val="tx1"/>
                </a:solidFill>
              </a:rPr>
              <a:t>State </a:t>
            </a:r>
            <a:r>
              <a:rPr lang="en-US" sz="1900" u="sng" dirty="0">
                <a:solidFill>
                  <a:schemeClr val="tx1"/>
                </a:solidFill>
              </a:rPr>
              <a:t>Programs: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UNC Need-Based Grant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NC Need-Based Grant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NC Educational Lottery Scholarship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Aid:</a:t>
            </a:r>
            <a:br>
              <a:rPr lang="en-US" dirty="0" smtClean="0"/>
            </a:br>
            <a:r>
              <a:rPr lang="en-US" dirty="0" smtClean="0"/>
              <a:t>Loans and Self-Help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799" y="2057400"/>
            <a:ext cx="7797801" cy="39624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u="sng" dirty="0">
                <a:solidFill>
                  <a:schemeClr val="tx1"/>
                </a:solidFill>
              </a:rPr>
              <a:t>Loans: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Federal Direct Loan – Subsidized and Unsubsidized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Federal Direct PLUS Loan – </a:t>
            </a:r>
            <a:r>
              <a:rPr lang="en-US" b="1" dirty="0">
                <a:solidFill>
                  <a:schemeClr val="tx1"/>
                </a:solidFill>
              </a:rPr>
              <a:t>Parent Loan </a:t>
            </a:r>
            <a:r>
              <a:rPr lang="en-US" dirty="0">
                <a:solidFill>
                  <a:schemeClr val="tx1"/>
                </a:solidFill>
              </a:rPr>
              <a:t>for Undergraduate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Federal Perkins Loan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Private </a:t>
            </a:r>
            <a:r>
              <a:rPr lang="en-US" dirty="0" smtClean="0">
                <a:solidFill>
                  <a:schemeClr val="tx1"/>
                </a:solidFill>
              </a:rPr>
              <a:t>Loan</a:t>
            </a:r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chemeClr val="tx1"/>
                </a:solidFill>
              </a:rPr>
              <a:t>Employment (self-help):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Federal Work-Study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Student Temporary Employment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</a:t>
            </a:r>
            <a:br>
              <a:rPr lang="en-US" dirty="0" smtClean="0"/>
            </a:br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Federal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Institutional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Check with each college regarding scholarship applications and deadlines.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Private Donors</a:t>
            </a: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 algn="ctr"/>
            <a:r>
              <a:rPr lang="en-US" dirty="0" smtClean="0">
                <a:solidFill>
                  <a:schemeClr val="tx1"/>
                </a:solidFill>
              </a:rPr>
              <a:t>Popular scholarship databases include:</a:t>
            </a:r>
          </a:p>
          <a:p>
            <a:pPr marL="0" indent="0" algn="ctr">
              <a:spcBef>
                <a:spcPts val="60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www.cfnc.org ● www.scholarships.com </a:t>
            </a:r>
            <a:r>
              <a:rPr lang="en-US" sz="2200" dirty="0">
                <a:solidFill>
                  <a:schemeClr val="tx1"/>
                </a:solidFill>
              </a:rPr>
              <a:t>●</a:t>
            </a:r>
            <a:r>
              <a:rPr lang="en-US" sz="2200" dirty="0" smtClean="0">
                <a:solidFill>
                  <a:schemeClr val="tx1"/>
                </a:solidFill>
              </a:rPr>
              <a:t> www.fastweb.com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21192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209800"/>
            <a:ext cx="7797800" cy="3840163"/>
          </a:xfrm>
        </p:spPr>
        <p:txBody>
          <a:bodyPr/>
          <a:lstStyle/>
          <a:p>
            <a:pPr algn="ctr"/>
            <a:r>
              <a:rPr lang="en-US" altLang="en-US" sz="2400" b="1" dirty="0">
                <a:solidFill>
                  <a:schemeClr val="tx1"/>
                </a:solidFill>
              </a:rPr>
              <a:t>Students must apply for Financial Aid every year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The FAFSA is available each year on October 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If you are a NC resident, we recommend completing your FAFSA as early as possible after October 1 to have priority consideration for state grants.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798" y="2430009"/>
            <a:ext cx="77978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CONTACT INFORMATION</a:t>
            </a:r>
          </a:p>
          <a:p>
            <a:pPr algn="ctr"/>
            <a:endParaRPr lang="en-US" dirty="0">
              <a:latin typeface="+mj-lt"/>
            </a:endParaRPr>
          </a:p>
          <a:p>
            <a:pPr algn="ctr"/>
            <a:r>
              <a:rPr lang="en-US" dirty="0" smtClean="0">
                <a:latin typeface="+mj-lt"/>
              </a:rPr>
              <a:t>Office </a:t>
            </a:r>
            <a:r>
              <a:rPr lang="en-US" dirty="0">
                <a:latin typeface="+mj-lt"/>
              </a:rPr>
              <a:t>Hours: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Monday – Friday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8:00am – 5:00 pm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b="1" dirty="0" smtClean="0">
                <a:latin typeface="+mj-lt"/>
              </a:rPr>
              <a:t>financialaid.appstate.edu</a:t>
            </a:r>
          </a:p>
          <a:p>
            <a:pPr algn="ctr"/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828-262-2190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828-262-2585 (fax)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b="1" dirty="0">
                <a:latin typeface="+mj-lt"/>
              </a:rPr>
              <a:t>financialaid@appstate.edu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a FAFSA</a:t>
            </a:r>
            <a:br>
              <a:rPr lang="en-US" dirty="0" smtClean="0"/>
            </a:br>
            <a:r>
              <a:rPr lang="en-US" sz="3600" dirty="0" smtClean="0"/>
              <a:t>(Free Application for Federal Student Aid)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4"/>
          </p:nvPr>
        </p:nvSpPr>
        <p:spPr>
          <a:xfrm>
            <a:off x="654084" y="2286000"/>
            <a:ext cx="7346915" cy="368776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order to receive Federal and State Financial Aid, you must complete a Free Application for Federal Student Aid (FAFSA) at </a:t>
            </a:r>
            <a:r>
              <a:rPr lang="en-US" b="1" dirty="0" smtClean="0">
                <a:solidFill>
                  <a:schemeClr val="tx1"/>
                </a:solidFill>
              </a:rPr>
              <a:t>fafsa.gov.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Before you start the FAFSA, the student and at least one parent should first create a FSA ID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b="1" dirty="0" smtClean="0">
                <a:solidFill>
                  <a:schemeClr val="tx1"/>
                </a:solidFill>
              </a:rPr>
              <a:t>fsaid.gov.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 sure to include the school codes for each institution that you want to receive your FAFSA (for example, Appalachian’s </a:t>
            </a:r>
            <a:r>
              <a:rPr lang="en-US" dirty="0">
                <a:solidFill>
                  <a:schemeClr val="tx1"/>
                </a:solidFill>
              </a:rPr>
              <a:t>school </a:t>
            </a:r>
            <a:r>
              <a:rPr lang="en-US" dirty="0" smtClean="0">
                <a:solidFill>
                  <a:schemeClr val="tx1"/>
                </a:solidFill>
              </a:rPr>
              <a:t>code is 002906).  The FAFSA contains a school code search function.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You SHOULD NOT have to pay to complete the FAFSA.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FSA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Create a user name, password and enter your email address.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Enter your name, date of birth, Social Security number, contact information, challenge questions and answers.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Review your information and read and accept the terms and conditions.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Confirm your email address using the secure code, which will be sent to the email address you entered.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For help, visit StudentAid.gov/</a:t>
            </a:r>
            <a:r>
              <a:rPr lang="en-US" altLang="en-US" dirty="0" err="1">
                <a:solidFill>
                  <a:schemeClr val="tx1"/>
                </a:solidFill>
              </a:rPr>
              <a:t>fsaid</a:t>
            </a:r>
            <a:r>
              <a:rPr lang="en-US" alt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799" y="200959"/>
            <a:ext cx="7797801" cy="789641"/>
          </a:xfrm>
        </p:spPr>
        <p:txBody>
          <a:bodyPr/>
          <a:lstStyle/>
          <a:p>
            <a:r>
              <a:rPr lang="en-US" dirty="0"/>
              <a:t>Completing a </a:t>
            </a:r>
            <a:r>
              <a:rPr lang="en-US" dirty="0" smtClean="0"/>
              <a:t>2017-2018 </a:t>
            </a:r>
            <a:r>
              <a:rPr lang="en-US" dirty="0"/>
              <a:t>FAFSA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97800" cy="3611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2017-2018 FAFSA is now available at </a:t>
            </a:r>
            <a:r>
              <a:rPr lang="en-US" sz="1800" dirty="0" smtClean="0">
                <a:solidFill>
                  <a:schemeClr val="tx1"/>
                </a:solidFill>
                <a:hlinkClick r:id="rId2"/>
              </a:rPr>
              <a:t>www.fafsa.gov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    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Complete the 2017-2018 FAFSA as soon as possible.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</a:t>
            </a:r>
            <a:r>
              <a:rPr lang="en-US" sz="1800" dirty="0">
                <a:solidFill>
                  <a:schemeClr val="tx1"/>
                </a:solidFill>
              </a:rPr>
              <a:t>will use </a:t>
            </a:r>
            <a:r>
              <a:rPr lang="en-US" sz="1800" b="1" dirty="0">
                <a:solidFill>
                  <a:schemeClr val="tx1"/>
                </a:solidFill>
              </a:rPr>
              <a:t>2015 tax information </a:t>
            </a:r>
            <a:r>
              <a:rPr lang="en-US" sz="1800" dirty="0" smtClean="0">
                <a:solidFill>
                  <a:schemeClr val="tx1"/>
                </a:solidFill>
              </a:rPr>
              <a:t>to </a:t>
            </a:r>
            <a:r>
              <a:rPr lang="en-US" sz="1800" dirty="0">
                <a:solidFill>
                  <a:schemeClr val="tx1"/>
                </a:solidFill>
              </a:rPr>
              <a:t>complete the </a:t>
            </a:r>
            <a:r>
              <a:rPr lang="en-US" sz="1800" dirty="0" smtClean="0">
                <a:solidFill>
                  <a:schemeClr val="tx1"/>
                </a:solidFill>
              </a:rPr>
              <a:t>2017-2018 </a:t>
            </a:r>
            <a:r>
              <a:rPr lang="en-US" sz="1800" dirty="0">
                <a:solidFill>
                  <a:schemeClr val="tx1"/>
                </a:solidFill>
              </a:rPr>
              <a:t>FAFSA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should use the </a:t>
            </a:r>
            <a:r>
              <a:rPr lang="en-US" sz="1800" b="1" dirty="0" smtClean="0">
                <a:solidFill>
                  <a:schemeClr val="tx1"/>
                </a:solidFill>
              </a:rPr>
              <a:t>IRS Data Retrieval Tool </a:t>
            </a:r>
            <a:r>
              <a:rPr lang="en-US" sz="1800" dirty="0" smtClean="0">
                <a:solidFill>
                  <a:schemeClr val="tx1"/>
                </a:solidFill>
              </a:rPr>
              <a:t>to pull your 2015 tax information into the FAFSA from the IRS.  </a:t>
            </a:r>
          </a:p>
          <a:p>
            <a:pPr marL="0" indent="0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22072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a 2017-2018 FAFSA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When you </a:t>
            </a:r>
            <a:r>
              <a:rPr lang="en-US" altLang="en-US" sz="1800" dirty="0" smtClean="0">
                <a:solidFill>
                  <a:schemeClr val="tx1"/>
                </a:solidFill>
              </a:rPr>
              <a:t>provide an email address on the FAFSA, </a:t>
            </a:r>
            <a:r>
              <a:rPr lang="en-US" altLang="en-US" sz="1800" dirty="0">
                <a:solidFill>
                  <a:schemeClr val="tx1"/>
                </a:solidFill>
              </a:rPr>
              <a:t>you will receive an electronic Student Aid Report (e-SAR) via email.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To check the processing status of your </a:t>
            </a:r>
            <a:r>
              <a:rPr lang="en-US" altLang="en-US" sz="1800" dirty="0" smtClean="0">
                <a:solidFill>
                  <a:schemeClr val="tx1"/>
                </a:solidFill>
              </a:rPr>
              <a:t>FAFSA:</a:t>
            </a:r>
          </a:p>
          <a:p>
            <a:pPr marL="752475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G</a:t>
            </a:r>
            <a:r>
              <a:rPr lang="en-US" altLang="en-US" dirty="0" smtClean="0">
                <a:solidFill>
                  <a:schemeClr val="tx1"/>
                </a:solidFill>
              </a:rPr>
              <a:t>o </a:t>
            </a:r>
            <a:r>
              <a:rPr lang="en-US" altLang="en-US" dirty="0">
                <a:solidFill>
                  <a:schemeClr val="tx1"/>
                </a:solidFill>
              </a:rPr>
              <a:t>to </a:t>
            </a:r>
            <a:r>
              <a:rPr lang="en-US" altLang="en-US" dirty="0" smtClean="0">
                <a:solidFill>
                  <a:schemeClr val="tx1"/>
                </a:solidFill>
                <a:hlinkClick r:id="rId2"/>
              </a:rPr>
              <a:t>www.fafsa.gov</a:t>
            </a:r>
            <a:r>
              <a:rPr lang="en-US" altLang="en-US" dirty="0" smtClean="0">
                <a:solidFill>
                  <a:schemeClr val="tx1"/>
                </a:solidFill>
              </a:rPr>
              <a:t> or</a:t>
            </a:r>
          </a:p>
          <a:p>
            <a:pPr marL="752475" lvl="1" indent="-4572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Call </a:t>
            </a:r>
            <a:r>
              <a:rPr lang="en-US" altLang="en-US" dirty="0">
                <a:solidFill>
                  <a:schemeClr val="tx1"/>
                </a:solidFill>
              </a:rPr>
              <a:t>1-800-433-3243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Student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the </a:t>
            </a:r>
            <a:br>
              <a:rPr lang="en-US" dirty="0" smtClean="0"/>
            </a:br>
            <a:r>
              <a:rPr lang="en-US" dirty="0" smtClean="0"/>
              <a:t>FAFSA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97800" cy="3611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One in three</a:t>
            </a:r>
            <a:r>
              <a:rPr lang="en-US" sz="1800" dirty="0" smtClean="0">
                <a:solidFill>
                  <a:schemeClr val="tx1"/>
                </a:solidFill>
              </a:rPr>
              <a:t> FAFSAs are selected by the U.S. Department of Education for a process called verification.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your FAFSA is selected for verification: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institution will send notification to the student with a request for specific documentation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needed to verify the FAFSA data.  </a:t>
            </a:r>
          </a:p>
          <a:p>
            <a:pPr marL="638175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b="1" dirty="0" smtClean="0">
                <a:solidFill>
                  <a:schemeClr val="tx1"/>
                </a:solidFill>
              </a:rPr>
              <a:t>IRS Data Retrieval Tool </a:t>
            </a:r>
            <a:r>
              <a:rPr lang="en-US" sz="1800" dirty="0" smtClean="0">
                <a:solidFill>
                  <a:schemeClr val="tx1"/>
                </a:solidFill>
              </a:rPr>
              <a:t>makes the process easier - no further documentation of tax information is required. </a:t>
            </a:r>
          </a:p>
          <a:p>
            <a:pPr marL="920750" lvl="2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If you cannot use the IRS Data Retrieval Tool, you may request a copy of your tax return transcript at </a:t>
            </a:r>
            <a:r>
              <a:rPr lang="en-US" sz="1800" dirty="0" smtClean="0">
                <a:solidFill>
                  <a:schemeClr val="tx1"/>
                </a:solidFill>
                <a:hlinkClick r:id="rId2"/>
              </a:rPr>
              <a:t>www.irs.gov</a:t>
            </a:r>
            <a:r>
              <a:rPr lang="en-US" sz="1800" dirty="0" smtClean="0">
                <a:solidFill>
                  <a:schemeClr val="tx1"/>
                </a:solidFill>
              </a:rPr>
              <a:t> to verify tax data.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1212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your</a:t>
            </a:r>
            <a:br>
              <a:rPr lang="en-US" dirty="0" smtClean="0"/>
            </a:br>
            <a:r>
              <a:rPr lang="en-US" dirty="0" smtClean="0"/>
              <a:t>Financial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97800" cy="3611563"/>
          </a:xfrm>
        </p:spPr>
        <p:txBody>
          <a:bodyPr>
            <a:normAutofit/>
          </a:bodyPr>
          <a:lstStyle/>
          <a:p>
            <a:pPr marL="2857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SAR includes your </a:t>
            </a:r>
            <a:r>
              <a:rPr lang="en-US" b="1" dirty="0">
                <a:solidFill>
                  <a:schemeClr val="tx1"/>
                </a:solidFill>
              </a:rPr>
              <a:t>Expected Family Contribution (EFC</a:t>
            </a:r>
            <a:r>
              <a:rPr lang="en-US" b="1" dirty="0" smtClean="0">
                <a:solidFill>
                  <a:schemeClr val="tx1"/>
                </a:solidFill>
              </a:rPr>
              <a:t>).</a:t>
            </a:r>
          </a:p>
          <a:p>
            <a:pPr marL="568325" lvl="2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Your </a:t>
            </a:r>
            <a:r>
              <a:rPr lang="en-US" sz="1600" b="1" dirty="0" smtClean="0">
                <a:solidFill>
                  <a:schemeClr val="tx1"/>
                </a:solidFill>
              </a:rPr>
              <a:t>EFC</a:t>
            </a:r>
            <a:r>
              <a:rPr lang="en-US" sz="1600" dirty="0" smtClean="0">
                <a:solidFill>
                  <a:schemeClr val="tx1"/>
                </a:solidFill>
              </a:rPr>
              <a:t> is the amount you and your family are expected to 	  	   contribute towards your educational expenses.</a:t>
            </a:r>
          </a:p>
          <a:p>
            <a:pPr marL="282575" lvl="2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Your EFC is used to determine your </a:t>
            </a:r>
            <a:r>
              <a:rPr lang="en-US" sz="1800" b="1" dirty="0">
                <a:solidFill>
                  <a:schemeClr val="tx1"/>
                </a:solidFill>
              </a:rPr>
              <a:t>Financial </a:t>
            </a:r>
            <a:r>
              <a:rPr lang="en-US" sz="1800" b="1" dirty="0" smtClean="0">
                <a:solidFill>
                  <a:schemeClr val="tx1"/>
                </a:solidFill>
              </a:rPr>
              <a:t>Need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565150" lvl="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SAR also outlines your eligibility for </a:t>
            </a:r>
            <a:r>
              <a:rPr lang="en-US" b="1" dirty="0" smtClean="0">
                <a:solidFill>
                  <a:schemeClr val="tx1"/>
                </a:solidFill>
              </a:rPr>
              <a:t>Federal Loans and Grants. </a:t>
            </a:r>
            <a:r>
              <a:rPr lang="en-US" dirty="0" smtClean="0">
                <a:solidFill>
                  <a:schemeClr val="tx1"/>
                </a:solidFill>
              </a:rPr>
              <a:t>Loans are considered financial aid and most students are offered student and/or parent loans.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403076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your</a:t>
            </a:r>
            <a:br>
              <a:rPr lang="en-US" dirty="0" smtClean="0"/>
            </a:br>
            <a:r>
              <a:rPr lang="en-US" dirty="0" smtClean="0"/>
              <a:t>Financial Need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1" y="2590800"/>
            <a:ext cx="8077200" cy="3429000"/>
          </a:xfrm>
        </p:spPr>
        <p:txBody>
          <a:bodyPr>
            <a:normAutofit/>
          </a:bodyPr>
          <a:lstStyle/>
          <a:p>
            <a:pPr marL="161925" indent="0" algn="ctr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Cost of Attendance</a:t>
            </a:r>
          </a:p>
          <a:p>
            <a:pPr marL="161925" indent="0" algn="ctr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-</a:t>
            </a:r>
          </a:p>
          <a:p>
            <a:pPr marL="161925" indent="0" algn="ctr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Expected Family Contribution</a:t>
            </a:r>
          </a:p>
          <a:p>
            <a:pPr marL="161925" indent="0" algn="ctr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=</a:t>
            </a:r>
          </a:p>
          <a:p>
            <a:pPr marL="161925" indent="0" algn="ctr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Financial Need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</p:spTree>
    <p:extLst>
      <p:ext uri="{BB962C8B-B14F-4D97-AF65-F5344CB8AC3E}">
        <p14:creationId xmlns:p14="http://schemas.microsoft.com/office/powerpoint/2010/main" val="39170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Attendance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Student Financial Aid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141736"/>
            <a:ext cx="7874000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 order to award financial aid, the Financial Aid Office develops a Cost of Attendance (COA), also called a student budget.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latin typeface="+mj-lt"/>
              </a:rPr>
              <a:t>It </a:t>
            </a:r>
            <a:r>
              <a:rPr lang="en-US" altLang="en-US" dirty="0">
                <a:latin typeface="+mj-lt"/>
              </a:rPr>
              <a:t>is an </a:t>
            </a:r>
            <a:r>
              <a:rPr lang="en-US" altLang="en-US" b="1" i="1" u="sng" dirty="0">
                <a:latin typeface="+mj-lt"/>
              </a:rPr>
              <a:t>estimate</a:t>
            </a:r>
            <a:r>
              <a:rPr lang="en-US" altLang="en-US" dirty="0">
                <a:latin typeface="+mj-lt"/>
              </a:rPr>
              <a:t> of what the student </a:t>
            </a:r>
            <a:r>
              <a:rPr lang="en-US" altLang="en-US" b="1" i="1" u="sng" dirty="0">
                <a:latin typeface="+mj-lt"/>
              </a:rPr>
              <a:t>may</a:t>
            </a:r>
            <a:r>
              <a:rPr lang="en-US" altLang="en-US" dirty="0">
                <a:latin typeface="+mj-lt"/>
              </a:rPr>
              <a:t> spend to attend school for an academic period. </a:t>
            </a:r>
            <a:endParaRPr lang="en-US" altLang="en-US" dirty="0" smtClean="0">
              <a:latin typeface="+mj-lt"/>
            </a:endParaRP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latin typeface="+mj-lt"/>
              </a:rPr>
              <a:t>The COA includes Tuition and Fees (based on expected charges), Room and Board (based on expected charges), Books (estimate), Personal &amp; Miscellaneous Expenses (estimate) &amp; Transportation (estimate).</a:t>
            </a:r>
            <a:endParaRPr lang="en-US" altLang="en-US" dirty="0">
              <a:latin typeface="+mj-lt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+mj-lt"/>
              </a:rPr>
              <a:t>Typically, an institution will only bill you for tuition</a:t>
            </a:r>
            <a:r>
              <a:rPr lang="en-US" altLang="en-US" dirty="0" smtClean="0">
                <a:latin typeface="+mj-lt"/>
              </a:rPr>
              <a:t>, fees, </a:t>
            </a:r>
            <a:r>
              <a:rPr lang="en-US" altLang="en-US" dirty="0">
                <a:latin typeface="+mj-lt"/>
              </a:rPr>
              <a:t>room &amp; </a:t>
            </a:r>
            <a:r>
              <a:rPr lang="en-US" altLang="en-US" dirty="0" smtClean="0">
                <a:latin typeface="+mj-lt"/>
              </a:rPr>
              <a:t>board.</a:t>
            </a:r>
            <a:endParaRPr lang="en-US" altLang="en-US" dirty="0">
              <a:latin typeface="+mj-lt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+mj-lt"/>
              </a:rPr>
              <a:t>Students are awarded financial aid based on the Cost of Attendance as determined by an </a:t>
            </a:r>
            <a:r>
              <a:rPr lang="en-US" altLang="en-US" dirty="0" smtClean="0">
                <a:latin typeface="+mj-lt"/>
              </a:rPr>
              <a:t>institution.</a:t>
            </a:r>
            <a:endParaRPr lang="en-US" altLang="en-US" dirty="0">
              <a:latin typeface="+mj-lt"/>
            </a:endParaRPr>
          </a:p>
          <a:p>
            <a:pPr>
              <a:spcAft>
                <a:spcPts val="1200"/>
              </a:spcAft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ustom 17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000000"/>
      </a:accent1>
      <a:accent2>
        <a:srgbClr val="FFCC33"/>
      </a:accent2>
      <a:accent3>
        <a:srgbClr val="800000"/>
      </a:accent3>
      <a:accent4>
        <a:srgbClr val="686900"/>
      </a:accent4>
      <a:accent5>
        <a:srgbClr val="2A578C"/>
      </a:accent5>
      <a:accent6>
        <a:srgbClr val="999999"/>
      </a:accent6>
      <a:hlink>
        <a:srgbClr val="FFCC33"/>
      </a:hlink>
      <a:folHlink>
        <a:srgbClr val="FFCC3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4236</TotalTime>
  <Words>902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Bitstream Vera Serif</vt:lpstr>
      <vt:lpstr>Calibri</vt:lpstr>
      <vt:lpstr>Times New Roman</vt:lpstr>
      <vt:lpstr>Wingdings</vt:lpstr>
      <vt:lpstr>Codex</vt:lpstr>
      <vt:lpstr>Welcome to  Financial Aid Information Night</vt:lpstr>
      <vt:lpstr>Completing a FAFSA (Free Application for Federal Student Aid)</vt:lpstr>
      <vt:lpstr>Creating your FSA ID</vt:lpstr>
      <vt:lpstr>Completing a 2017-2018 FAFSA</vt:lpstr>
      <vt:lpstr>Completing a 2017-2018 FAFSA</vt:lpstr>
      <vt:lpstr>Verification of the  FAFSA</vt:lpstr>
      <vt:lpstr>Calculating your Financial Need</vt:lpstr>
      <vt:lpstr>Calculating your Financial Need</vt:lpstr>
      <vt:lpstr>Cost of Attendance</vt:lpstr>
      <vt:lpstr>Cost of Attendance Example  </vt:lpstr>
      <vt:lpstr>Award Information</vt:lpstr>
      <vt:lpstr>Sources of Aid: Need-Based</vt:lpstr>
      <vt:lpstr>Sources of Aid: Loans and Self-Help</vt:lpstr>
      <vt:lpstr>Scholarship Sources</vt:lpstr>
      <vt:lpstr>Important Tips</vt:lpstr>
      <vt:lpstr>Questions?</vt:lpstr>
    </vt:vector>
  </TitlesOfParts>
  <Manager/>
  <Company>Appalachian State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</dc:title>
  <dc:subject/>
  <dc:creator>Townsend, Lori Ann</dc:creator>
  <cp:keywords/>
  <dc:description/>
  <cp:lastModifiedBy>Overcash, Susan Kimberly</cp:lastModifiedBy>
  <cp:revision>99</cp:revision>
  <cp:lastPrinted>2016-03-16T19:50:37Z</cp:lastPrinted>
  <dcterms:created xsi:type="dcterms:W3CDTF">2011-05-31T17:34:17Z</dcterms:created>
  <dcterms:modified xsi:type="dcterms:W3CDTF">2016-10-12T18:46:47Z</dcterms:modified>
  <cp:category/>
</cp:coreProperties>
</file>